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3" r:id="rId7"/>
    <p:sldId id="264" r:id="rId8"/>
    <p:sldId id="265" r:id="rId9"/>
    <p:sldId id="266" r:id="rId10"/>
    <p:sldId id="306" r:id="rId11"/>
    <p:sldId id="307" r:id="rId12"/>
    <p:sldId id="316" r:id="rId13"/>
    <p:sldId id="312" r:id="rId14"/>
    <p:sldId id="313" r:id="rId15"/>
    <p:sldId id="315" r:id="rId16"/>
    <p:sldId id="314"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121" d="100"/>
          <a:sy n="121" d="100"/>
        </p:scale>
        <p:origin x="510" y="90"/>
      </p:cViewPr>
      <p:guideLst>
        <p:guide orient="horz" pos="2160"/>
        <p:guide pos="2880"/>
      </p:guideLst>
    </p:cSldViewPr>
  </p:slideViewPr>
  <p:outlineViewPr>
    <p:cViewPr>
      <p:scale>
        <a:sx n="33" d="100"/>
        <a:sy n="33" d="100"/>
      </p:scale>
      <p:origin x="834"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9E440BB5-AE12-458D-8E57-F914E0B49100}" type="datetimeFigureOut">
              <a:rPr lang="el-GR" smtClean="0"/>
              <a:pPr/>
              <a:t>7/7/2025</a:t>
            </a:fld>
            <a:endParaRPr lang="el-GR" dirty="0"/>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dirty="0"/>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380389B8-0C2E-4992-9147-3EB1700738DA}" type="slidenum">
              <a:rPr lang="el-GR" smtClean="0"/>
              <a:pPr/>
              <a:t>‹Nº›</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E440BB5-AE12-458D-8E57-F914E0B49100}" type="datetimeFigureOut">
              <a:rPr lang="el-GR" smtClean="0"/>
              <a:pPr/>
              <a:t>7/7/2025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80389B8-0C2E-4992-9147-3EB1700738DA}" type="slidenum">
              <a:rPr lang="el-GR" smtClean="0"/>
              <a:pPr/>
              <a:t>‹Nº›</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E440BB5-AE12-458D-8E57-F914E0B49100}" type="datetimeFigureOut">
              <a:rPr lang="el-GR" smtClean="0"/>
              <a:pPr/>
              <a:t>7/7/2025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80389B8-0C2E-4992-9147-3EB1700738DA}" type="slidenum">
              <a:rPr lang="el-GR" smtClean="0"/>
              <a:pPr/>
              <a:t>‹Nº›</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4"/>
          </p:nvPr>
        </p:nvSpPr>
        <p:spPr/>
        <p:txBody>
          <a:bodyPr rtlCol="0"/>
          <a:lstStyle/>
          <a:p>
            <a:fld id="{9E440BB5-AE12-458D-8E57-F914E0B49100}" type="datetimeFigureOut">
              <a:rPr lang="el-GR" smtClean="0"/>
              <a:pPr/>
              <a:t>7/7/2025</a:t>
            </a:fld>
            <a:endParaRPr lang="el-GR" dirty="0"/>
          </a:p>
        </p:txBody>
      </p:sp>
      <p:sp>
        <p:nvSpPr>
          <p:cNvPr id="9" name="8 - Θέση αριθμού διαφάνειας"/>
          <p:cNvSpPr>
            <a:spLocks noGrp="1"/>
          </p:cNvSpPr>
          <p:nvPr>
            <p:ph type="sldNum" sz="quarter" idx="15"/>
          </p:nvPr>
        </p:nvSpPr>
        <p:spPr/>
        <p:txBody>
          <a:bodyPr rtlCol="0"/>
          <a:lstStyle/>
          <a:p>
            <a:fld id="{380389B8-0C2E-4992-9147-3EB1700738DA}" type="slidenum">
              <a:rPr lang="el-GR" smtClean="0"/>
              <a:pPr/>
              <a:t>‹Nº›</a:t>
            </a:fld>
            <a:endParaRPr lang="el-GR" dirty="0"/>
          </a:p>
        </p:txBody>
      </p:sp>
      <p:sp>
        <p:nvSpPr>
          <p:cNvPr id="10" name="9 - Θέση υποσέλιδου"/>
          <p:cNvSpPr>
            <a:spLocks noGrp="1"/>
          </p:cNvSpPr>
          <p:nvPr>
            <p:ph type="ftr" sz="quarter" idx="16"/>
          </p:nvPr>
        </p:nvSpPr>
        <p:spPr/>
        <p:txBody>
          <a:bodyPr rtlCol="0"/>
          <a:lstStyle/>
          <a:p>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9E440BB5-AE12-458D-8E57-F914E0B49100}" type="datetimeFigureOut">
              <a:rPr lang="el-GR" smtClean="0"/>
              <a:pPr/>
              <a:t>7/7/2025</a:t>
            </a:fld>
            <a:endParaRPr lang="el-GR" dirty="0"/>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dirty="0"/>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380389B8-0C2E-4992-9147-3EB1700738DA}" type="slidenum">
              <a:rPr lang="el-GR" smtClean="0"/>
              <a:pPr/>
              <a:t>‹Nº›</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9E440BB5-AE12-458D-8E57-F914E0B49100}" type="datetimeFigureOut">
              <a:rPr lang="el-GR" smtClean="0"/>
              <a:pPr/>
              <a:t>7/7/2025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80389B8-0C2E-4992-9147-3EB1700738DA}" type="slidenum">
              <a:rPr lang="el-GR" smtClean="0"/>
              <a:pPr/>
              <a:t>‹Nº›</a:t>
            </a:fld>
            <a:endParaRPr lang="el-GR" dirty="0"/>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9E440BB5-AE12-458D-8E57-F914E0B49100}" type="datetimeFigureOut">
              <a:rPr lang="el-GR" smtClean="0"/>
              <a:pPr/>
              <a:t>7/7/2025</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380389B8-0C2E-4992-9147-3EB1700738DA}" type="slidenum">
              <a:rPr lang="el-GR" smtClean="0"/>
              <a:pPr/>
              <a:t>‹Nº›</a:t>
            </a:fld>
            <a:endParaRPr lang="el-GR" dirty="0"/>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9E440BB5-AE12-458D-8E57-F914E0B49100}" type="datetimeFigureOut">
              <a:rPr lang="el-GR" smtClean="0"/>
              <a:pPr/>
              <a:t>7/7/2025</a:t>
            </a:fld>
            <a:endParaRPr lang="el-GR" dirty="0"/>
          </a:p>
        </p:txBody>
      </p:sp>
      <p:sp>
        <p:nvSpPr>
          <p:cNvPr id="7" name="6 - Θέση αριθμού διαφάνειας"/>
          <p:cNvSpPr>
            <a:spLocks noGrp="1"/>
          </p:cNvSpPr>
          <p:nvPr>
            <p:ph type="sldNum" sz="quarter" idx="11"/>
          </p:nvPr>
        </p:nvSpPr>
        <p:spPr/>
        <p:txBody>
          <a:bodyPr rtlCol="0"/>
          <a:lstStyle/>
          <a:p>
            <a:fld id="{380389B8-0C2E-4992-9147-3EB1700738DA}" type="slidenum">
              <a:rPr lang="el-GR" smtClean="0"/>
              <a:pPr/>
              <a:t>‹Nº›</a:t>
            </a:fld>
            <a:endParaRPr lang="el-GR" dirty="0"/>
          </a:p>
        </p:txBody>
      </p:sp>
      <p:sp>
        <p:nvSpPr>
          <p:cNvPr id="8" name="7 - Θέση υποσέλιδου"/>
          <p:cNvSpPr>
            <a:spLocks noGrp="1"/>
          </p:cNvSpPr>
          <p:nvPr>
            <p:ph type="ftr" sz="quarter" idx="12"/>
          </p:nvPr>
        </p:nvSpPr>
        <p:spPr/>
        <p:txBody>
          <a:bodyPr rtlCol="0"/>
          <a:lstStyle/>
          <a:p>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E440BB5-AE12-458D-8E57-F914E0B49100}" type="datetimeFigureOut">
              <a:rPr lang="el-GR" smtClean="0"/>
              <a:pPr/>
              <a:t>7/7/2025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380389B8-0C2E-4992-9147-3EB1700738DA}" type="slidenum">
              <a:rPr lang="el-GR" smtClean="0"/>
              <a:pPr/>
              <a:t>‹Nº›</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20 - Θέση ημερομηνίας"/>
          <p:cNvSpPr>
            <a:spLocks noGrp="1"/>
          </p:cNvSpPr>
          <p:nvPr>
            <p:ph type="dt" sz="half" idx="14"/>
          </p:nvPr>
        </p:nvSpPr>
        <p:spPr/>
        <p:txBody>
          <a:bodyPr rtlCol="0"/>
          <a:lstStyle/>
          <a:p>
            <a:fld id="{9E440BB5-AE12-458D-8E57-F914E0B49100}" type="datetimeFigureOut">
              <a:rPr lang="el-GR" smtClean="0"/>
              <a:pPr/>
              <a:t>7/7/2025</a:t>
            </a:fld>
            <a:endParaRPr lang="el-GR" dirty="0"/>
          </a:p>
        </p:txBody>
      </p:sp>
      <p:sp>
        <p:nvSpPr>
          <p:cNvPr id="22" name="21 - Θέση αριθμού διαφάνειας"/>
          <p:cNvSpPr>
            <a:spLocks noGrp="1"/>
          </p:cNvSpPr>
          <p:nvPr>
            <p:ph type="sldNum" sz="quarter" idx="15"/>
          </p:nvPr>
        </p:nvSpPr>
        <p:spPr/>
        <p:txBody>
          <a:bodyPr rtlCol="0"/>
          <a:lstStyle/>
          <a:p>
            <a:fld id="{380389B8-0C2E-4992-9147-3EB1700738DA}" type="slidenum">
              <a:rPr lang="el-GR" smtClean="0"/>
              <a:pPr/>
              <a:t>‹Nº›</a:t>
            </a:fld>
            <a:endParaRPr lang="el-GR" dirty="0"/>
          </a:p>
        </p:txBody>
      </p:sp>
      <p:sp>
        <p:nvSpPr>
          <p:cNvPr id="23" name="22 - Θέση υποσέλιδου"/>
          <p:cNvSpPr>
            <a:spLocks noGrp="1"/>
          </p:cNvSpPr>
          <p:nvPr>
            <p:ph type="ftr" sz="quarter" idx="16"/>
          </p:nvPr>
        </p:nvSpPr>
        <p:spPr/>
        <p:txBody>
          <a:bodyPr rtlCol="0"/>
          <a:lstStyle/>
          <a:p>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dirty="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9E440BB5-AE12-458D-8E57-F914E0B49100}" type="datetimeFigureOut">
              <a:rPr lang="el-GR" smtClean="0"/>
              <a:pPr/>
              <a:t>7/7/2025</a:t>
            </a:fld>
            <a:endParaRPr lang="el-GR" dirty="0"/>
          </a:p>
        </p:txBody>
      </p:sp>
      <p:sp>
        <p:nvSpPr>
          <p:cNvPr id="18" name="17 - Θέση αριθμού διαφάνειας"/>
          <p:cNvSpPr>
            <a:spLocks noGrp="1"/>
          </p:cNvSpPr>
          <p:nvPr>
            <p:ph type="sldNum" sz="quarter" idx="11"/>
          </p:nvPr>
        </p:nvSpPr>
        <p:spPr/>
        <p:txBody>
          <a:bodyPr rtlCol="0"/>
          <a:lstStyle/>
          <a:p>
            <a:fld id="{380389B8-0C2E-4992-9147-3EB1700738DA}" type="slidenum">
              <a:rPr lang="el-GR" smtClean="0"/>
              <a:pPr/>
              <a:t>‹Nº›</a:t>
            </a:fld>
            <a:endParaRPr lang="el-GR" dirty="0"/>
          </a:p>
        </p:txBody>
      </p:sp>
      <p:sp>
        <p:nvSpPr>
          <p:cNvPr id="21" name="20 - Θέση υποσέλιδου"/>
          <p:cNvSpPr>
            <a:spLocks noGrp="1"/>
          </p:cNvSpPr>
          <p:nvPr>
            <p:ph type="ftr" sz="quarter" idx="12"/>
          </p:nvPr>
        </p:nvSpPr>
        <p:spPr/>
        <p:txBody>
          <a:bodyPr rtlCol="0"/>
          <a:lstStyle/>
          <a:p>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E440BB5-AE12-458D-8E57-F914E0B49100}" type="datetimeFigureOut">
              <a:rPr lang="el-GR" smtClean="0"/>
              <a:pPr/>
              <a:t>7/7/2025</a:t>
            </a:fld>
            <a:endParaRPr lang="el-GR" dirty="0"/>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dirty="0"/>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80389B8-0C2E-4992-9147-3EB1700738DA}" type="slidenum">
              <a:rPr lang="el-GR" smtClean="0"/>
              <a:pPr/>
              <a:t>‹Nº›</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cer.org/research-reports/impact-of-digital-technologi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2204864"/>
            <a:ext cx="8229600" cy="4464496"/>
          </a:xfrm>
        </p:spPr>
        <p:txBody>
          <a:bodyPr>
            <a:normAutofit/>
          </a:bodyPr>
          <a:lstStyle/>
          <a:p>
            <a:pPr algn="ctr">
              <a:buNone/>
            </a:pPr>
            <a:endParaRPr lang="en-US" sz="2800" b="1" dirty="0">
              <a:latin typeface="Times New Roman" pitchFamily="18" charset="0"/>
              <a:cs typeface="Times New Roman" pitchFamily="18" charset="0"/>
            </a:endParaRPr>
          </a:p>
          <a:p>
            <a:pPr marL="0">
              <a:lnSpc>
                <a:spcPct val="170000"/>
              </a:lnSpc>
              <a:buNone/>
              <a:defRPr/>
            </a:pPr>
            <a:r>
              <a:rPr lang="en-US" sz="2100" b="1" dirty="0">
                <a:latin typeface="Times New Roman" panose="02020603050405020304" pitchFamily="18" charset="0"/>
                <a:cs typeface="Times New Roman" panose="02020603050405020304" pitchFamily="18" charset="0"/>
              </a:rPr>
              <a:t>Envisioning the School of the Future: Teacher Outlook on Tech-Driven Educational Practices</a:t>
            </a:r>
          </a:p>
          <a:p>
            <a:pPr marL="0">
              <a:lnSpc>
                <a:spcPct val="170000"/>
              </a:lnSpc>
              <a:buNone/>
              <a:defRPr/>
            </a:pPr>
            <a:r>
              <a:rPr lang="en-US" sz="2100" dirty="0">
                <a:latin typeface="Times New Roman" panose="02020603050405020304" pitchFamily="18" charset="0"/>
                <a:cs typeface="Times New Roman" panose="02020603050405020304" pitchFamily="18" charset="0"/>
              </a:rPr>
              <a:t>PhD student</a:t>
            </a:r>
            <a:r>
              <a:rPr lang="el-GR" sz="2100" dirty="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Papagiannis </a:t>
            </a:r>
            <a:r>
              <a:rPr lang="en-US" sz="2100" dirty="0" err="1">
                <a:latin typeface="Times New Roman" panose="02020603050405020304" pitchFamily="18" charset="0"/>
                <a:cs typeface="Times New Roman" panose="02020603050405020304" pitchFamily="18" charset="0"/>
              </a:rPr>
              <a:t>Chrysovalantis</a:t>
            </a:r>
            <a:endParaRPr lang="el-GR" sz="2100" dirty="0">
              <a:latin typeface="Times New Roman" panose="02020603050405020304" pitchFamily="18" charset="0"/>
              <a:cs typeface="Times New Roman" panose="02020603050405020304" pitchFamily="18" charset="0"/>
            </a:endParaRPr>
          </a:p>
          <a:p>
            <a:pPr marL="0">
              <a:lnSpc>
                <a:spcPct val="170000"/>
              </a:lnSpc>
              <a:buNone/>
              <a:defRPr/>
            </a:pPr>
            <a:r>
              <a:rPr lang="en-US" sz="2800" b="1" dirty="0">
                <a:latin typeface="Times New Roman" panose="02020603050405020304" pitchFamily="18" charset="0"/>
                <a:cs typeface="Times New Roman" panose="02020603050405020304" pitchFamily="18" charset="0"/>
              </a:rPr>
              <a:t>				</a:t>
            </a:r>
          </a:p>
          <a:p>
            <a:pPr>
              <a:buNone/>
            </a:pPr>
            <a:endParaRPr lang="el-GR" sz="2800" dirty="0">
              <a:latin typeface="Times New Roman" pitchFamily="18" charset="0"/>
              <a:cs typeface="Times New Roman" pitchFamily="18" charset="0"/>
            </a:endParaRPr>
          </a:p>
          <a:p>
            <a:pPr algn="ctr">
              <a:buNone/>
            </a:pPr>
            <a:endParaRPr lang="el-GR" sz="16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4638"/>
            <a:ext cx="7467600" cy="3442394"/>
          </a:xfrm>
        </p:spPr>
        <p:txBody>
          <a:bodyPr>
            <a:normAutofit/>
          </a:bodyPr>
          <a:lstStyle/>
          <a:p>
            <a:pPr algn="ctr"/>
            <a:r>
              <a:rPr lang="en-US" sz="4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Conclusions</a:t>
            </a:r>
            <a:endParaRPr lang="el-GR" sz="4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0"/>
            <a:ext cx="7467600" cy="980728"/>
          </a:xfrm>
        </p:spPr>
        <p:txBody>
          <a:bodyPr>
            <a:normAutofit/>
          </a:bodyPr>
          <a:lstStyle/>
          <a:p>
            <a:pPr algn="ctr"/>
            <a:r>
              <a:rPr lang="en-US" sz="3600" b="1" dirty="0">
                <a:solidFill>
                  <a:schemeClr val="tx1"/>
                </a:solidFill>
                <a:latin typeface="Times New Roman" pitchFamily="18" charset="0"/>
                <a:cs typeface="Times New Roman" pitchFamily="18" charset="0"/>
              </a:rPr>
              <a:t>Conclusions</a:t>
            </a:r>
            <a:endParaRPr lang="el-GR" sz="3600" b="1" dirty="0">
              <a:solidFill>
                <a:schemeClr val="tx1"/>
              </a:solidFill>
              <a:latin typeface="Times New Roman" pitchFamily="18" charset="0"/>
              <a:cs typeface="Times New Roman" pitchFamily="18" charset="0"/>
            </a:endParaRPr>
          </a:p>
        </p:txBody>
      </p:sp>
      <p:sp>
        <p:nvSpPr>
          <p:cNvPr id="4" name="3 - Θέση περιεχομένου"/>
          <p:cNvSpPr>
            <a:spLocks noGrp="1"/>
          </p:cNvSpPr>
          <p:nvPr>
            <p:ph sz="quarter" idx="1"/>
          </p:nvPr>
        </p:nvSpPr>
        <p:spPr>
          <a:xfrm>
            <a:off x="179512" y="1124744"/>
            <a:ext cx="8496944" cy="5544616"/>
          </a:xfrm>
        </p:spPr>
        <p:txBody>
          <a:bodyPr>
            <a:normAutofit/>
          </a:bodyPr>
          <a:lstStyle/>
          <a:p>
            <a:pPr algn="ctr">
              <a:buNone/>
            </a:pPr>
            <a:r>
              <a:rPr lang="en-US" dirty="0">
                <a:latin typeface="Times New Roman" pitchFamily="18" charset="0"/>
                <a:cs typeface="Times New Roman" pitchFamily="18" charset="0"/>
              </a:rPr>
              <a:t>From the results of this research</a:t>
            </a:r>
            <a:endParaRPr lang="el-GR" dirty="0">
              <a:latin typeface="Times New Roman" pitchFamily="18" charset="0"/>
              <a:cs typeface="Times New Roman" pitchFamily="18" charset="0"/>
            </a:endParaRPr>
          </a:p>
          <a:p>
            <a:pPr algn="ctr">
              <a:buNone/>
            </a:pPr>
            <a:endParaRPr lang="el-GR"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I aspire to see the positive results of using new technologies in education. </a:t>
            </a: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I believe that the use of new technologies enhances the development of digital skills.  </a:t>
            </a:r>
            <a:endParaRPr lang="el-GR" dirty="0">
              <a:latin typeface="Times New Roman" pitchFamily="18" charset="0"/>
              <a:cs typeface="Times New Roman" pitchFamily="18" charset="0"/>
            </a:endParaRPr>
          </a:p>
          <a:p>
            <a:pPr algn="ctr">
              <a:buNone/>
            </a:pPr>
            <a:endParaRPr lang="el-GR" dirty="0">
              <a:latin typeface="Times New Roman" pitchFamily="18" charset="0"/>
              <a:cs typeface="Times New Roman" pitchFamily="18" charset="0"/>
            </a:endParaRPr>
          </a:p>
          <a:p>
            <a:pPr algn="ctr">
              <a:buNone/>
            </a:pPr>
            <a:endParaRPr lang="el-GR" dirty="0">
              <a:latin typeface="Times New Roman" pitchFamily="18" charset="0"/>
              <a:cs typeface="Times New Roman" pitchFamily="18" charset="0"/>
            </a:endParaRPr>
          </a:p>
          <a:p>
            <a:pPr algn="ctr">
              <a:buNone/>
            </a:pPr>
            <a:endParaRPr lang="el-GR" dirty="0">
              <a:latin typeface="Times New Roman" pitchFamily="18" charset="0"/>
              <a:cs typeface="Times New Roman" pitchFamily="18" charset="0"/>
            </a:endParaRPr>
          </a:p>
        </p:txBody>
      </p:sp>
      <p:sp>
        <p:nvSpPr>
          <p:cNvPr id="5" name="4 - Βέλος προς τα κάτω"/>
          <p:cNvSpPr/>
          <p:nvPr/>
        </p:nvSpPr>
        <p:spPr>
          <a:xfrm>
            <a:off x="3995936" y="1700808"/>
            <a:ext cx="86409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139952" y="3645024"/>
            <a:ext cx="6480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99FD47-CD98-166B-26B1-1825245F17EB}"/>
              </a:ext>
            </a:extLst>
          </p:cNvPr>
          <p:cNvSpPr>
            <a:spLocks noGrp="1"/>
          </p:cNvSpPr>
          <p:nvPr>
            <p:ph type="title"/>
          </p:nvPr>
        </p:nvSpPr>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Conclusions</a:t>
            </a:r>
            <a:endParaRPr lang="el-GR" b="1" dirty="0">
              <a:solidFill>
                <a:schemeClr val="tx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AE140352-DDCE-17C0-892D-4CF550521538}"/>
              </a:ext>
            </a:extLst>
          </p:cNvPr>
          <p:cNvSpPr>
            <a:spLocks noGrp="1"/>
          </p:cNvSpPr>
          <p:nvPr>
            <p:ph sz="quarter" idx="1"/>
          </p:nvPr>
        </p:nvSpPr>
        <p:spPr/>
        <p:txBody>
          <a:bodyPr/>
          <a:lstStyle/>
          <a:p>
            <a:pPr marL="0" indent="0" algn="ctr">
              <a:buNone/>
            </a:pPr>
            <a:endParaRPr lang="en-US" dirty="0"/>
          </a:p>
          <a:p>
            <a:pPr marL="0" indent="0" algn="ctr">
              <a:buNone/>
            </a:pPr>
            <a:endParaRPr lang="en-US" dirty="0"/>
          </a:p>
          <a:p>
            <a:pPr marL="0" indent="0" algn="ctr">
              <a:buNone/>
            </a:pPr>
            <a:r>
              <a:rPr lang="en-US" dirty="0"/>
              <a:t>Ways of grouping information emerge. New electronic teaching methods (blended learning, flipped classroom, collaborative web tools) and student assessment should be introduced in schools</a:t>
            </a:r>
          </a:p>
          <a:p>
            <a:endParaRPr lang="el-GR" dirty="0"/>
          </a:p>
          <a:p>
            <a:endParaRPr lang="el-GR" dirty="0"/>
          </a:p>
          <a:p>
            <a:pPr marL="0" indent="0" algn="ctr">
              <a:buNone/>
            </a:pPr>
            <a:r>
              <a:rPr lang="en-US" dirty="0"/>
              <a:t>Finally, it strengthens students' motivation for active participation in the learning process with attractive methods, encouraging creativity.</a:t>
            </a:r>
          </a:p>
          <a:p>
            <a:endParaRPr lang="el-GR" dirty="0"/>
          </a:p>
        </p:txBody>
      </p:sp>
      <p:sp>
        <p:nvSpPr>
          <p:cNvPr id="4" name="5 - Βέλος προς τα κάτω">
            <a:extLst>
              <a:ext uri="{FF2B5EF4-FFF2-40B4-BE49-F238E27FC236}">
                <a16:creationId xmlns:a16="http://schemas.microsoft.com/office/drawing/2014/main" id="{0727065A-9B13-62E6-53AC-2802F05D036E}"/>
              </a:ext>
            </a:extLst>
          </p:cNvPr>
          <p:cNvSpPr/>
          <p:nvPr/>
        </p:nvSpPr>
        <p:spPr>
          <a:xfrm>
            <a:off x="3940410" y="1772816"/>
            <a:ext cx="6480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5 - Βέλος προς τα κάτω">
            <a:extLst>
              <a:ext uri="{FF2B5EF4-FFF2-40B4-BE49-F238E27FC236}">
                <a16:creationId xmlns:a16="http://schemas.microsoft.com/office/drawing/2014/main" id="{85D7564E-84CD-0A15-377D-1E1F55FC07BD}"/>
              </a:ext>
            </a:extLst>
          </p:cNvPr>
          <p:cNvSpPr/>
          <p:nvPr/>
        </p:nvSpPr>
        <p:spPr>
          <a:xfrm>
            <a:off x="3940410" y="4103872"/>
            <a:ext cx="6480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178672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764704"/>
          </a:xfrm>
        </p:spPr>
        <p:txBody>
          <a:bodyPr/>
          <a:lstStyle/>
          <a:p>
            <a:pPr algn="ctr"/>
            <a:r>
              <a:rPr lang="en-US" b="1" dirty="0">
                <a:solidFill>
                  <a:schemeClr val="tx1"/>
                </a:solidFill>
                <a:latin typeface="Times New Roman" pitchFamily="18" charset="0"/>
                <a:cs typeface="Times New Roman" pitchFamily="18" charset="0"/>
              </a:rPr>
              <a:t>Limitations of the Research</a:t>
            </a:r>
            <a:endParaRPr lang="el-GR"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179512" y="1052736"/>
            <a:ext cx="8496944" cy="5616624"/>
          </a:xfrm>
        </p:spPr>
        <p:txBody>
          <a:bodyPr>
            <a:normAutofit/>
          </a:bodyPr>
          <a:lstStyle/>
          <a:p>
            <a:pPr lvl="0" algn="just"/>
            <a:r>
              <a:rPr lang="en-US" dirty="0"/>
              <a:t>The sample of the qualitative research was a small number (N=10) and therefore no generalized conclusions can be drawn for the subject under study.</a:t>
            </a:r>
            <a:endParaRPr lang="el-GR" dirty="0"/>
          </a:p>
          <a:p>
            <a:pPr lvl="0" algn="just"/>
            <a:r>
              <a:rPr lang="en-US" dirty="0"/>
              <a:t>Regarding the representativeness of the sample of the quantitative research, essentially the sample came from specific areas to which the researcher could have access due to his professional status.</a:t>
            </a:r>
            <a:endParaRPr lang="el-GR" dirty="0"/>
          </a:p>
          <a:p>
            <a:pPr lvl="0" algn="just"/>
            <a:r>
              <a:rPr lang="en-US" dirty="0"/>
              <a:t>The sample of the research was primary education teachers who work mainly in the public primary school. </a:t>
            </a:r>
            <a:r>
              <a:rPr lang="el-GR" dirty="0"/>
              <a:t> </a:t>
            </a:r>
            <a:r>
              <a:rPr lang="en-US" dirty="0"/>
              <a:t>Therefore, the results of the research are related to the specific age of the children.</a:t>
            </a:r>
            <a:r>
              <a:rPr lang="el-GR" dirty="0"/>
              <a:t> </a:t>
            </a:r>
          </a:p>
          <a:p>
            <a:pPr lvl="0" algn="just"/>
            <a:r>
              <a:rPr lang="en-US" dirty="0"/>
              <a:t>Other people's opinions were not considered</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764704"/>
          </a:xfrm>
        </p:spPr>
        <p:txBody>
          <a:bodyPr>
            <a:normAutofit/>
          </a:bodyPr>
          <a:lstStyle/>
          <a:p>
            <a:pPr algn="ctr"/>
            <a:r>
              <a:rPr lang="en-US" b="1" dirty="0">
                <a:solidFill>
                  <a:schemeClr val="tx1"/>
                </a:solidFill>
                <a:latin typeface="Times New Roman" pitchFamily="18" charset="0"/>
                <a:cs typeface="Times New Roman" pitchFamily="18" charset="0"/>
              </a:rPr>
              <a:t>Suggestions for Further Research</a:t>
            </a:r>
            <a:endParaRPr lang="el-GR"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179512" y="1124744"/>
            <a:ext cx="8496944" cy="5733256"/>
          </a:xfrm>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Identifying Challenges and Opportunities:</a:t>
            </a:r>
          </a:p>
          <a:p>
            <a:r>
              <a:rPr lang="en-US" dirty="0">
                <a:latin typeface="Times New Roman" panose="02020603050405020304" pitchFamily="18" charset="0"/>
                <a:cs typeface="Times New Roman" panose="02020603050405020304" pitchFamily="18" charset="0"/>
              </a:rPr>
              <a:t>Documenting the problems and challenges teachers and students face when integrating new technologies.</a:t>
            </a:r>
          </a:p>
          <a:p>
            <a:r>
              <a:rPr lang="en-US" dirty="0">
                <a:latin typeface="Times New Roman" panose="02020603050405020304" pitchFamily="18" charset="0"/>
                <a:cs typeface="Times New Roman" panose="02020603050405020304" pitchFamily="18" charset="0"/>
              </a:rPr>
              <a:t>Highlighting the possibilities and opportunities offered by new technologies to improve the educational experience.</a:t>
            </a:r>
          </a:p>
          <a:p>
            <a:r>
              <a:rPr lang="en-US" dirty="0">
                <a:latin typeface="Times New Roman" panose="02020603050405020304" pitchFamily="18" charset="0"/>
                <a:cs typeface="Times New Roman" panose="02020603050405020304" pitchFamily="18" charset="0"/>
              </a:rPr>
              <a:t>Development and Implementation of Best Practices: Suggestions for improving the integration of technologies in education.</a:t>
            </a:r>
          </a:p>
          <a:p>
            <a:r>
              <a:rPr lang="en-US" dirty="0">
                <a:latin typeface="Times New Roman" panose="02020603050405020304" pitchFamily="18" charset="0"/>
                <a:cs typeface="Times New Roman" panose="02020603050405020304" pitchFamily="18" charset="0"/>
              </a:rPr>
              <a:t>Creation of guides and guidelines for the effective use of technological tools in education. </a:t>
            </a:r>
          </a:p>
          <a:p>
            <a:r>
              <a:rPr lang="en-US" dirty="0">
                <a:latin typeface="Times New Roman" panose="02020603050405020304" pitchFamily="18" charset="0"/>
                <a:cs typeface="Times New Roman" panose="02020603050405020304" pitchFamily="18" charset="0"/>
              </a:rPr>
              <a:t>Examining Digital Equality and Access: Research on the equal access of all students to new technologies.</a:t>
            </a:r>
          </a:p>
          <a:p>
            <a:r>
              <a:rPr lang="en-US" dirty="0">
                <a:latin typeface="Times New Roman" panose="02020603050405020304" pitchFamily="18" charset="0"/>
                <a:cs typeface="Times New Roman" panose="02020603050405020304" pitchFamily="18" charset="0"/>
              </a:rPr>
              <a:t>Analysis of the inequalities that may arise from the lack of access to modern technological means.</a:t>
            </a:r>
          </a:p>
          <a:p>
            <a:r>
              <a:rPr lang="en-US" dirty="0">
                <a:latin typeface="Times New Roman" panose="02020603050405020304" pitchFamily="18" charset="0"/>
                <a:cs typeface="Times New Roman" panose="02020603050405020304" pitchFamily="18" charset="0"/>
              </a:rPr>
              <a:t>Future Prospects and </a:t>
            </a:r>
            <a:r>
              <a:rPr lang="en-US" dirty="0" err="1">
                <a:latin typeface="Times New Roman" panose="02020603050405020304" pitchFamily="18" charset="0"/>
                <a:cs typeface="Times New Roman" panose="02020603050405020304" pitchFamily="18" charset="0"/>
              </a:rPr>
              <a:t>Trends:Examining</a:t>
            </a:r>
            <a:r>
              <a:rPr lang="en-US" dirty="0">
                <a:latin typeface="Times New Roman" panose="02020603050405020304" pitchFamily="18" charset="0"/>
                <a:cs typeface="Times New Roman" panose="02020603050405020304" pitchFamily="18" charset="0"/>
              </a:rPr>
              <a:t> future trends in new technologies and their potential application in </a:t>
            </a:r>
            <a:r>
              <a:rPr lang="en-US" dirty="0" err="1">
                <a:latin typeface="Times New Roman" panose="02020603050405020304" pitchFamily="18" charset="0"/>
                <a:cs typeface="Times New Roman" panose="02020603050405020304" pitchFamily="18" charset="0"/>
              </a:rPr>
              <a:t>education.Analysis</a:t>
            </a:r>
            <a:r>
              <a:rPr lang="en-US" dirty="0">
                <a:latin typeface="Times New Roman" panose="02020603050405020304" pitchFamily="18" charset="0"/>
                <a:cs typeface="Times New Roman" panose="02020603050405020304" pitchFamily="18" charset="0"/>
              </a:rPr>
              <a:t> of predictions for the evolution of educational technology and its effects.</a:t>
            </a:r>
          </a:p>
          <a:p>
            <a:r>
              <a:rPr lang="en-US" dirty="0">
                <a:latin typeface="Times New Roman" panose="02020603050405020304" pitchFamily="18" charset="0"/>
                <a:cs typeface="Times New Roman" panose="02020603050405020304" pitchFamily="18" charset="0"/>
              </a:rPr>
              <a:t>Research on new technologies in education can significantly contribute to improving the quality of education, promoting innovation and creating a more inclusive and effective educational environment.</a:t>
            </a:r>
            <a:endParaRPr lang="el-G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764704"/>
          </a:xfrm>
        </p:spPr>
        <p:txBody>
          <a:bodyPr>
            <a:normAutofit/>
          </a:bodyPr>
          <a:lstStyle/>
          <a:p>
            <a:pPr algn="ctr"/>
            <a:r>
              <a:rPr lang="en-US" sz="3600" b="1" dirty="0">
                <a:solidFill>
                  <a:schemeClr val="tx1"/>
                </a:solidFill>
                <a:latin typeface="Times New Roman" pitchFamily="18" charset="0"/>
                <a:cs typeface="Times New Roman" pitchFamily="18" charset="0"/>
              </a:rPr>
              <a:t>bibliography</a:t>
            </a:r>
            <a:endParaRPr lang="el-GR" sz="36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179512" y="908720"/>
            <a:ext cx="8568952" cy="5949280"/>
          </a:xfrm>
        </p:spPr>
        <p:txBody>
          <a:bodyPr>
            <a:normAutofit fontScale="92500" lnSpcReduction="10000"/>
          </a:bodyPr>
          <a:lstStyle/>
          <a:p>
            <a:r>
              <a:rPr lang="en-US" dirty="0"/>
              <a:t>Bransford, J. D., Brown, A. L., &amp; Cocking, R. R. (2000). The role of technology in the educational process. Journal of Education, 189(1), 1-26.</a:t>
            </a:r>
          </a:p>
          <a:p>
            <a:r>
              <a:rPr lang="en-US" dirty="0"/>
              <a:t>Tucker, B. (2012). Integrating technology in the classroom: It takes more than just having computers. Education Next, 12(3), 84-87.</a:t>
            </a:r>
          </a:p>
          <a:p>
            <a:r>
              <a:rPr lang="en-US" dirty="0"/>
              <a:t>Healy, J. M. (1998). Educational technology: A review of the integration, resources, and future trends. International Journal of Educational Research, 29(4), 319-330.</a:t>
            </a:r>
          </a:p>
          <a:p>
            <a:r>
              <a:rPr lang="en-US" dirty="0"/>
              <a:t>Hattie, J., &amp; Yates, G. (2017). The impact of digital technologies on teaching and learning in K-12 education. Australian Council for Educational Research. Retrieved from </a:t>
            </a:r>
            <a:r>
              <a:rPr lang="en-US" dirty="0">
                <a:hlinkClick r:id="rId2"/>
              </a:rPr>
              <a:t>https://www.acer.org/research-reports/impact-of-digital-technologies</a:t>
            </a:r>
            <a:endParaRPr lang="en-US" dirty="0"/>
          </a:p>
          <a:p>
            <a:r>
              <a:rPr lang="en-US" dirty="0" err="1"/>
              <a:t>Bujak</a:t>
            </a:r>
            <a:r>
              <a:rPr lang="en-US" dirty="0"/>
              <a:t>, K. R., Radu, I., &amp; Bakker, S. (2013). Transforming education with augmented reality. Journal of Educational Technology Systems, 41(3), 231-252.</a:t>
            </a:r>
            <a:endParaRPr lang="el-GR" dirty="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2483768" y="274638"/>
            <a:ext cx="3456384" cy="3586410"/>
          </a:xfrm>
        </p:spPr>
        <p:txBody>
          <a:bodyPr/>
          <a:lstStyle/>
          <a:p>
            <a:pPr algn="ctr"/>
            <a:r>
              <a:rPr lang="en-US"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Thank you for your attention</a:t>
            </a:r>
            <a:endParaRPr lang="el-G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548680"/>
          </a:xfrm>
        </p:spPr>
        <p:txBody>
          <a:bodyPr>
            <a:noAutofit/>
          </a:bodyPr>
          <a:lstStyle/>
          <a:p>
            <a:pPr algn="ctr"/>
            <a:r>
              <a:rPr lang="en-US" sz="3200" b="1" dirty="0">
                <a:solidFill>
                  <a:schemeClr val="tx1"/>
                </a:solidFill>
                <a:latin typeface="Times New Roman" pitchFamily="18" charset="0"/>
                <a:cs typeface="Times New Roman" pitchFamily="18" charset="0"/>
              </a:rPr>
              <a:t>Introduction</a:t>
            </a:r>
            <a:endParaRPr lang="el-GR" sz="32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179512" y="692696"/>
            <a:ext cx="4968552" cy="5976664"/>
          </a:xfrm>
        </p:spPr>
        <p:txBody>
          <a:bodyPr>
            <a:normAutofit/>
          </a:bodyPr>
          <a:lstStyle/>
          <a:p>
            <a:pPr algn="just">
              <a:buNone/>
            </a:pP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As the needs of societies change in the same way the abilities and skills that people should have in the 21st century must be integrated into the educational process. For this reason, teachers are required to adapt their teaching to the requirements of the syllabus while at the same time responding to the learning needs of their students.</a:t>
            </a:r>
            <a:r>
              <a:rPr lang="el-GR" dirty="0">
                <a:latin typeface="Times New Roman" pitchFamily="18" charset="0"/>
                <a:cs typeface="Times New Roman" pitchFamily="18" charset="0"/>
              </a:rPr>
              <a:t> </a:t>
            </a:r>
          </a:p>
        </p:txBody>
      </p:sp>
      <p:sp>
        <p:nvSpPr>
          <p:cNvPr id="6" name="Θέση περιεχομένου 5">
            <a:extLst>
              <a:ext uri="{FF2B5EF4-FFF2-40B4-BE49-F238E27FC236}">
                <a16:creationId xmlns:a16="http://schemas.microsoft.com/office/drawing/2014/main" id="{81DEA563-59F0-23F3-D0B4-96D64B64DE7D}"/>
              </a:ext>
            </a:extLst>
          </p:cNvPr>
          <p:cNvSpPr>
            <a:spLocks noGrp="1"/>
          </p:cNvSpPr>
          <p:nvPr>
            <p:ph sz="quarter" idx="2"/>
          </p:nvPr>
        </p:nvSpPr>
        <p:spPr>
          <a:xfrm>
            <a:off x="6588224" y="1600200"/>
            <a:ext cx="1339624" cy="4572000"/>
          </a:xfrm>
        </p:spPr>
        <p:txBody>
          <a:bodyPr/>
          <a:lstStyle/>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27 - Τίτλος"/>
          <p:cNvSpPr>
            <a:spLocks noGrp="1"/>
          </p:cNvSpPr>
          <p:nvPr>
            <p:ph type="title"/>
          </p:nvPr>
        </p:nvSpPr>
        <p:spPr>
          <a:xfrm>
            <a:off x="457200" y="0"/>
            <a:ext cx="7467600" cy="548680"/>
          </a:xfrm>
        </p:spPr>
        <p:txBody>
          <a:bodyPr/>
          <a:lstStyle/>
          <a:p>
            <a:pPr algn="ctr"/>
            <a:r>
              <a:rPr lang="en-US" b="1" dirty="0">
                <a:solidFill>
                  <a:schemeClr val="tx1"/>
                </a:solidFill>
              </a:rPr>
              <a:t>new technologies in education</a:t>
            </a:r>
            <a:endParaRPr lang="el-GR" b="1" dirty="0">
              <a:solidFill>
                <a:schemeClr val="tx1"/>
              </a:solidFill>
            </a:endParaRPr>
          </a:p>
        </p:txBody>
      </p:sp>
      <p:sp>
        <p:nvSpPr>
          <p:cNvPr id="29" name="28 - Θέση περιεχομένου"/>
          <p:cNvSpPr>
            <a:spLocks noGrp="1"/>
          </p:cNvSpPr>
          <p:nvPr>
            <p:ph sz="quarter" idx="1"/>
          </p:nvPr>
        </p:nvSpPr>
        <p:spPr>
          <a:xfrm>
            <a:off x="251520" y="836712"/>
            <a:ext cx="8424936" cy="6021288"/>
          </a:xfrm>
        </p:spPr>
        <p:txBody>
          <a:bodyPr>
            <a:normAutofit/>
          </a:bodyPr>
          <a:lstStyle/>
          <a:p>
            <a:pPr algn="just">
              <a:buNone/>
            </a:pPr>
            <a:r>
              <a:rPr lang="el-GR" sz="2000" dirty="0">
                <a:latin typeface="Times New Roman" pitchFamily="18" charset="0"/>
                <a:cs typeface="Times New Roman" pitchFamily="18" charset="0"/>
              </a:rPr>
              <a:t>	</a:t>
            </a:r>
            <a:endParaRPr lang="el-GR" dirty="0"/>
          </a:p>
          <a:p>
            <a:pPr marL="0" indent="0" algn="just">
              <a:buNone/>
            </a:pPr>
            <a:r>
              <a:rPr lang="en-US" dirty="0"/>
              <a:t>The training of teachers in modern innovative teaching methods with the use of technology gives students the opportunity to develop abilities and skills necessary in their future life. The introduction of new technologies into the educational process will sharpen students' critical thinking. It can enhance participation in cooperative teaching/learning activities by promoting communication, sharing of roles within the group and decision-making. Enhancing initiative will make teaching more student-centered, make students responsible for their own learning, and ultimately improve their social </a:t>
            </a:r>
            <a:r>
              <a:rPr lang="en-US" dirty="0" err="1"/>
              <a:t>skills.Approaching</a:t>
            </a:r>
            <a:r>
              <a:rPr lang="en-US" dirty="0"/>
              <a:t> teaching with the use of new technologies will help teachers to realize the possibilities of innovative methodology that uses technologies in daily classroom practice.</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764704"/>
          </a:xfrm>
        </p:spPr>
        <p:txBody>
          <a:bodyPr>
            <a:noAutofit/>
          </a:bodyPr>
          <a:lstStyle/>
          <a:p>
            <a:pPr algn="ctr"/>
            <a:r>
              <a:rPr lang="en-US" sz="2400" b="1" dirty="0">
                <a:solidFill>
                  <a:schemeClr val="tx1"/>
                </a:solidFill>
                <a:latin typeface="Times New Roman" pitchFamily="18" charset="0"/>
                <a:cs typeface="Times New Roman" pitchFamily="18" charset="0"/>
              </a:rPr>
              <a:t>The use of new technologies in education includes:</a:t>
            </a:r>
            <a:endParaRPr lang="el-GR" sz="24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251520" y="1124744"/>
            <a:ext cx="8424936" cy="5544616"/>
          </a:xfrm>
        </p:spPr>
        <p:txBody>
          <a:bodyPr>
            <a:normAutofit/>
          </a:bodyPr>
          <a:lstStyle/>
          <a:p>
            <a:pPr algn="just"/>
            <a:r>
              <a:rPr lang="en-US" dirty="0"/>
              <a:t>Using tools to create websites</a:t>
            </a:r>
            <a:endParaRPr lang="el-GR" dirty="0"/>
          </a:p>
          <a:p>
            <a:pPr algn="just"/>
            <a:r>
              <a:rPr lang="en-US" dirty="0"/>
              <a:t>Presentations</a:t>
            </a:r>
          </a:p>
          <a:p>
            <a:pPr algn="just"/>
            <a:r>
              <a:rPr lang="en-US" dirty="0"/>
              <a:t>Digital stories</a:t>
            </a:r>
          </a:p>
          <a:p>
            <a:pPr algn="just"/>
            <a:r>
              <a:rPr lang="en-US" dirty="0"/>
              <a:t>Books</a:t>
            </a:r>
          </a:p>
          <a:p>
            <a:pPr algn="just"/>
            <a:r>
              <a:rPr lang="en-US" dirty="0"/>
              <a:t>Games.</a:t>
            </a:r>
            <a:endParaRPr lang="el-GR"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1124744"/>
          </a:xfrm>
        </p:spPr>
        <p:txBody>
          <a:bodyPr>
            <a:normAutofit/>
          </a:bodyPr>
          <a:lstStyle/>
          <a:p>
            <a:pPr algn="ctr"/>
            <a:r>
              <a:rPr lang="en-US" dirty="0"/>
              <a:t>PURPOSE OF THE RESEARCH</a:t>
            </a:r>
            <a:endParaRPr lang="el-GR" dirty="0"/>
          </a:p>
        </p:txBody>
      </p:sp>
      <p:sp>
        <p:nvSpPr>
          <p:cNvPr id="3" name="2 - Θέση περιεχομένου"/>
          <p:cNvSpPr>
            <a:spLocks noGrp="1"/>
          </p:cNvSpPr>
          <p:nvPr>
            <p:ph sz="quarter" idx="1"/>
          </p:nvPr>
        </p:nvSpPr>
        <p:spPr>
          <a:xfrm>
            <a:off x="323528" y="1268760"/>
            <a:ext cx="8064896" cy="5205192"/>
          </a:xfrm>
        </p:spPr>
        <p:txBody>
          <a:bodyPr>
            <a:normAutofit/>
          </a:bodyPr>
          <a:lstStyle/>
          <a:p>
            <a:pPr>
              <a:buNone/>
            </a:pPr>
            <a:endParaRPr lang="el-GR" dirty="0"/>
          </a:p>
          <a:p>
            <a:r>
              <a:rPr lang="en-US" dirty="0"/>
              <a:t>To investigate whether the integration of technology and innovative practices in education help to upgrade the quality of student education</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06090"/>
          </a:xfrm>
        </p:spPr>
        <p:txBody>
          <a:bodyPr/>
          <a:lstStyle/>
          <a:p>
            <a:pPr algn="ctr"/>
            <a:r>
              <a:rPr lang="en-US" b="1" dirty="0">
                <a:solidFill>
                  <a:schemeClr val="tx1"/>
                </a:solidFill>
                <a:latin typeface="Times New Roman" pitchFamily="18" charset="0"/>
                <a:cs typeface="Times New Roman" pitchFamily="18" charset="0"/>
              </a:rPr>
              <a:t>RESEARCH QUESTIONS</a:t>
            </a:r>
            <a:endParaRPr lang="el-GR"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251520" y="1340768"/>
            <a:ext cx="8424936" cy="5133184"/>
          </a:xfrm>
        </p:spPr>
        <p:txBody>
          <a:bodyPr>
            <a:normAutofit/>
          </a:bodyPr>
          <a:lstStyle/>
          <a:p>
            <a:r>
              <a:rPr lang="en-US" b="1" dirty="0"/>
              <a:t>1. Understanding the Prevalence and Use of New Technologies:</a:t>
            </a:r>
            <a:endParaRPr lang="el-GR" b="1" dirty="0"/>
          </a:p>
          <a:p>
            <a:r>
              <a:rPr lang="en-US" dirty="0"/>
              <a:t>Examining the degree of adoption of new technologies in primary schools in Greece.</a:t>
            </a:r>
            <a:endParaRPr lang="el-GR" dirty="0"/>
          </a:p>
          <a:p>
            <a:r>
              <a:rPr lang="en-US" dirty="0"/>
              <a:t>Record the different technological tools and platforms used in the educational process.</a:t>
            </a:r>
          </a:p>
          <a:p>
            <a:r>
              <a:rPr lang="en-US" b="1" dirty="0"/>
              <a:t>2. Evaluation of the Impact on the Educational Process:</a:t>
            </a:r>
            <a:endParaRPr lang="el-GR" b="1" dirty="0"/>
          </a:p>
          <a:p>
            <a:r>
              <a:rPr lang="en-US" dirty="0"/>
              <a:t>Study of the effect of new technologies on student performance.</a:t>
            </a:r>
            <a:endParaRPr lang="el-GR" dirty="0"/>
          </a:p>
          <a:p>
            <a:r>
              <a:rPr lang="en-US" dirty="0"/>
              <a:t>Analysis of the impact on teaching, learning and management of educational processes.</a:t>
            </a:r>
          </a:p>
          <a:p>
            <a:endParaRPr lang="en-US" dirty="0"/>
          </a:p>
          <a:p>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3050"/>
            <a:ext cx="7543800" cy="707678"/>
          </a:xfrm>
        </p:spPr>
        <p:txBody>
          <a:bodyPr>
            <a:normAutofit fontScale="90000"/>
          </a:bodyPr>
          <a:lstStyle/>
          <a:p>
            <a:pPr algn="ctr"/>
            <a:r>
              <a:rPr lang="el-GR" dirty="0">
                <a:solidFill>
                  <a:schemeClr val="tx1"/>
                </a:solidFill>
                <a:latin typeface="Times New Roman" pitchFamily="18" charset="0"/>
                <a:cs typeface="Times New Roman" pitchFamily="18" charset="0"/>
              </a:rPr>
              <a:t>		        </a:t>
            </a:r>
            <a:br>
              <a:rPr lang="el-GR" dirty="0">
                <a:solidFill>
                  <a:schemeClr val="tx1"/>
                </a:solidFill>
                <a:latin typeface="Times New Roman" pitchFamily="18" charset="0"/>
                <a:cs typeface="Times New Roman" pitchFamily="18" charset="0"/>
              </a:rPr>
            </a:br>
            <a:br>
              <a:rPr lang="el-GR" dirty="0">
                <a:solidFill>
                  <a:schemeClr val="tx1"/>
                </a:solidFill>
                <a:latin typeface="Times New Roman" pitchFamily="18" charset="0"/>
                <a:cs typeface="Times New Roman" pitchFamily="18" charset="0"/>
              </a:rPr>
            </a:br>
            <a:r>
              <a:rPr lang="en-US" b="1" dirty="0">
                <a:solidFill>
                  <a:schemeClr val="tx1"/>
                </a:solidFill>
                <a:latin typeface="Times New Roman" pitchFamily="18" charset="0"/>
                <a:cs typeface="Times New Roman" pitchFamily="18" charset="0"/>
              </a:rPr>
              <a:t>methodologies</a:t>
            </a:r>
            <a:endParaRPr lang="el-GR" sz="4000" b="1" dirty="0">
              <a:solidFill>
                <a:schemeClr val="tx1"/>
              </a:solidFill>
              <a:latin typeface="Times New Roman" pitchFamily="18" charset="0"/>
              <a:cs typeface="Times New Roman" pitchFamily="18" charset="0"/>
            </a:endParaRPr>
          </a:p>
        </p:txBody>
      </p:sp>
      <p:sp>
        <p:nvSpPr>
          <p:cNvPr id="16" name="15 - Θέση περιεχομένου"/>
          <p:cNvSpPr>
            <a:spLocks noGrp="1"/>
          </p:cNvSpPr>
          <p:nvPr>
            <p:ph sz="quarter" idx="2"/>
          </p:nvPr>
        </p:nvSpPr>
        <p:spPr>
          <a:xfrm>
            <a:off x="457200" y="2204864"/>
            <a:ext cx="3657600" cy="4464496"/>
          </a:xfrm>
        </p:spPr>
        <p:txBody>
          <a:bodyPr>
            <a:normAutofit fontScale="92500" lnSpcReduction="10000"/>
          </a:bodyPr>
          <a:lstStyle/>
          <a:p>
            <a:pPr marL="80963" indent="0" algn="ctr">
              <a:buNone/>
            </a:pPr>
            <a:r>
              <a:rPr lang="en-US" altLang="en-US" b="1" dirty="0">
                <a:latin typeface="Times New Roman" panose="02020603050405020304" pitchFamily="18" charset="0"/>
                <a:cs typeface="Times New Roman" panose="02020603050405020304" pitchFamily="18" charset="0"/>
              </a:rPr>
              <a:t>Quantitative method</a:t>
            </a:r>
            <a:endParaRPr lang="el-GR" altLang="en-US" b="1" dirty="0">
              <a:latin typeface="Times New Roman" panose="02020603050405020304" pitchFamily="18" charset="0"/>
              <a:cs typeface="Times New Roman" panose="02020603050405020304" pitchFamily="18" charset="0"/>
            </a:endParaRPr>
          </a:p>
          <a:p>
            <a:pPr marL="80963" indent="0" algn="just">
              <a:lnSpc>
                <a:spcPct val="170000"/>
              </a:lnSpc>
              <a:buNone/>
            </a:pPr>
            <a:endParaRPr lang="el-GR" altLang="en-US" dirty="0">
              <a:latin typeface="Times New Roman" pitchFamily="18" charset="0"/>
              <a:cs typeface="Times New Roman" pitchFamily="18" charset="0"/>
            </a:endParaRPr>
          </a:p>
          <a:p>
            <a:pPr marL="80963" indent="0" algn="just">
              <a:lnSpc>
                <a:spcPct val="170000"/>
              </a:lnSpc>
              <a:buNone/>
            </a:pPr>
            <a:r>
              <a:rPr lang="en-US" altLang="en-US" dirty="0">
                <a:latin typeface="Times New Roman" pitchFamily="18" charset="0"/>
                <a:cs typeface="Times New Roman" pitchFamily="18" charset="0"/>
              </a:rPr>
              <a:t>they allow the description of phenomena, opinions and attitudes but limit the possibility of their understanding</a:t>
            </a:r>
            <a:r>
              <a:rPr lang="el-GR" altLang="en-US" dirty="0">
                <a:latin typeface="Times New Roman" pitchFamily="18" charset="0"/>
                <a:cs typeface="Times New Roman" pitchFamily="18" charset="0"/>
              </a:rPr>
              <a:t>(Κυριαζή, 2001).</a:t>
            </a:r>
            <a:endParaRPr lang="el-GR" dirty="0"/>
          </a:p>
        </p:txBody>
      </p:sp>
      <p:sp>
        <p:nvSpPr>
          <p:cNvPr id="18" name="17 - Θέση περιεχομένου"/>
          <p:cNvSpPr>
            <a:spLocks noGrp="1"/>
          </p:cNvSpPr>
          <p:nvPr>
            <p:ph sz="quarter" idx="4"/>
          </p:nvPr>
        </p:nvSpPr>
        <p:spPr>
          <a:xfrm>
            <a:off x="4366320" y="2220356"/>
            <a:ext cx="3944441" cy="4464496"/>
          </a:xfrm>
        </p:spPr>
        <p:txBody>
          <a:bodyPr>
            <a:normAutofit fontScale="92500" lnSpcReduction="10000"/>
          </a:bodyPr>
          <a:lstStyle/>
          <a:p>
            <a:pPr marL="80963" indent="0" algn="ctr">
              <a:buNone/>
            </a:pPr>
            <a:r>
              <a:rPr lang="el-GR" altLang="en-US" b="1" dirty="0">
                <a:latin typeface="Times New Roman" pitchFamily="18" charset="0"/>
                <a:cs typeface="Times New Roman" pitchFamily="18" charset="0"/>
              </a:rPr>
              <a:t> </a:t>
            </a:r>
            <a:r>
              <a:rPr lang="en-US" altLang="en-US" b="1" dirty="0">
                <a:latin typeface="Times New Roman" pitchFamily="18" charset="0"/>
                <a:cs typeface="Times New Roman" pitchFamily="18" charset="0"/>
              </a:rPr>
              <a:t>Qualitative method</a:t>
            </a:r>
            <a:endParaRPr lang="el-GR" altLang="en-US" b="1" dirty="0">
              <a:latin typeface="Times New Roman" pitchFamily="18" charset="0"/>
              <a:cs typeface="Times New Roman" pitchFamily="18" charset="0"/>
            </a:endParaRPr>
          </a:p>
          <a:p>
            <a:pPr marL="80963" indent="0" algn="just">
              <a:lnSpc>
                <a:spcPct val="170000"/>
              </a:lnSpc>
              <a:buNone/>
            </a:pPr>
            <a:endParaRPr lang="el-GR" altLang="en-US" dirty="0">
              <a:latin typeface="Times New Roman" pitchFamily="18" charset="0"/>
              <a:cs typeface="Times New Roman" pitchFamily="18" charset="0"/>
            </a:endParaRPr>
          </a:p>
          <a:p>
            <a:pPr marL="80963" indent="0" algn="just">
              <a:lnSpc>
                <a:spcPct val="170000"/>
              </a:lnSpc>
              <a:buNone/>
            </a:pPr>
            <a:endParaRPr lang="el-GR" altLang="en-US" dirty="0">
              <a:latin typeface="Times New Roman" pitchFamily="18" charset="0"/>
              <a:cs typeface="Times New Roman" pitchFamily="18" charset="0"/>
            </a:endParaRPr>
          </a:p>
          <a:p>
            <a:pPr marL="80963" indent="0" algn="just">
              <a:lnSpc>
                <a:spcPct val="170000"/>
              </a:lnSpc>
              <a:buNone/>
            </a:pPr>
            <a:r>
              <a:rPr lang="en-US" altLang="en-US" dirty="0">
                <a:latin typeface="Times New Roman" pitchFamily="18" charset="0"/>
                <a:cs typeface="Times New Roman" pitchFamily="18" charset="0"/>
              </a:rPr>
              <a:t>understanding of phenomena and the emergence of new ideas and opinions concerning them</a:t>
            </a:r>
            <a:r>
              <a:rPr lang="el-GR" altLang="en-US" dirty="0">
                <a:latin typeface="Times New Roman" pitchFamily="18" charset="0"/>
                <a:cs typeface="Times New Roman" pitchFamily="18" charset="0"/>
              </a:rPr>
              <a:t>(Κυριαζή, 2001).</a:t>
            </a:r>
            <a:endParaRPr lang="el-GR" altLang="en-US" dirty="0"/>
          </a:p>
          <a:p>
            <a:endParaRPr lang="el-GR" dirty="0"/>
          </a:p>
        </p:txBody>
      </p:sp>
      <p:sp>
        <p:nvSpPr>
          <p:cNvPr id="15" name="14 - Θέση κειμένου"/>
          <p:cNvSpPr>
            <a:spLocks noGrp="1"/>
          </p:cNvSpPr>
          <p:nvPr>
            <p:ph type="body" sz="quarter" idx="1"/>
          </p:nvPr>
        </p:nvSpPr>
        <p:spPr>
          <a:xfrm>
            <a:off x="467544" y="1124744"/>
            <a:ext cx="8147248" cy="887320"/>
          </a:xfrm>
        </p:spPr>
        <p:txBody>
          <a:bodyPr/>
          <a:lstStyle/>
          <a:p>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The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survey</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that</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will</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be</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conducted</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will</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be</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mixed</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quantitative</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and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qualitative</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l-GR"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l-GR" dirty="0"/>
          </a:p>
        </p:txBody>
      </p:sp>
      <p:sp>
        <p:nvSpPr>
          <p:cNvPr id="17" name="16 - Θέση κειμένου"/>
          <p:cNvSpPr>
            <a:spLocks noGrp="1"/>
          </p:cNvSpPr>
          <p:nvPr>
            <p:ph type="body" sz="quarter" idx="3"/>
          </p:nvPr>
        </p:nvSpPr>
        <p:spPr>
          <a:xfrm>
            <a:off x="8820472" y="836712"/>
            <a:ext cx="45719" cy="658368"/>
          </a:xfrm>
        </p:spPr>
        <p:txBody>
          <a:bodyPr/>
          <a:lstStyle/>
          <a:p>
            <a:endParaRPr lang="el-GR" dirty="0"/>
          </a:p>
        </p:txBody>
      </p:sp>
      <p:sp>
        <p:nvSpPr>
          <p:cNvPr id="19" name="18 - Βέλος προς τα κάτω"/>
          <p:cNvSpPr/>
          <p:nvPr/>
        </p:nvSpPr>
        <p:spPr>
          <a:xfrm>
            <a:off x="6012160" y="2924944"/>
            <a:ext cx="720080"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19 - Βέλος προς τα κάτω"/>
          <p:cNvSpPr/>
          <p:nvPr/>
        </p:nvSpPr>
        <p:spPr>
          <a:xfrm>
            <a:off x="2051720" y="2636912"/>
            <a:ext cx="72008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457200" y="274638"/>
            <a:ext cx="7467600" cy="922114"/>
          </a:xfrm>
        </p:spPr>
        <p:txBody>
          <a:bodyPr>
            <a:noAutofit/>
          </a:bodyPr>
          <a:lstStyle/>
          <a:p>
            <a:pPr algn="ctr"/>
            <a:r>
              <a:rPr lang="en-US" sz="2800" b="1" dirty="0">
                <a:solidFill>
                  <a:schemeClr val="tx1"/>
                </a:solidFill>
                <a:latin typeface="Times New Roman" pitchFamily="18" charset="0"/>
                <a:cs typeface="Times New Roman" pitchFamily="18" charset="0"/>
              </a:rPr>
              <a:t>Brief description of the research methodology</a:t>
            </a:r>
            <a:endParaRPr lang="el-GR" sz="2800" b="1" dirty="0">
              <a:solidFill>
                <a:schemeClr val="tx1"/>
              </a:solidFill>
              <a:latin typeface="Times New Roman" pitchFamily="18" charset="0"/>
              <a:cs typeface="Times New Roman" pitchFamily="18" charset="0"/>
            </a:endParaRPr>
          </a:p>
        </p:txBody>
      </p:sp>
      <p:sp>
        <p:nvSpPr>
          <p:cNvPr id="8" name="7 - Θέση περιεχομένου"/>
          <p:cNvSpPr>
            <a:spLocks noGrp="1"/>
          </p:cNvSpPr>
          <p:nvPr>
            <p:ph sz="quarter" idx="1"/>
          </p:nvPr>
        </p:nvSpPr>
        <p:spPr>
          <a:xfrm>
            <a:off x="179512" y="1340768"/>
            <a:ext cx="8424936" cy="5517232"/>
          </a:xfrm>
        </p:spPr>
        <p:txBody>
          <a:bodyPr>
            <a:normAutofit/>
          </a:bodyPr>
          <a:lstStyle/>
          <a:p>
            <a:pPr algn="just"/>
            <a:r>
              <a:rPr lang="en-US" dirty="0">
                <a:latin typeface="Times New Roman" pitchFamily="18" charset="0"/>
                <a:cs typeface="Times New Roman" pitchFamily="18" charset="0"/>
              </a:rPr>
              <a:t>A questionnaire will be designed in order to examine the knowledge and opinions of teachers regarding the use of new technologies in education.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 qualitative part will include 5 interviews of IT teachers from various schools in Greece who are essentially responsible for new technologies in Greek schools</a:t>
            </a:r>
          </a:p>
          <a:p>
            <a:pPr algn="just"/>
            <a:endParaRPr lang="el-GR" sz="1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3050"/>
            <a:ext cx="7543800" cy="635670"/>
          </a:xfrm>
        </p:spPr>
        <p:txBody>
          <a:bodyPr/>
          <a:lstStyle/>
          <a:p>
            <a:pPr algn="ctr"/>
            <a:r>
              <a:rPr lang="en-US" b="1" dirty="0">
                <a:solidFill>
                  <a:schemeClr val="tx1"/>
                </a:solidFill>
                <a:latin typeface="Times New Roman" pitchFamily="18" charset="0"/>
                <a:cs typeface="Times New Roman" pitchFamily="18" charset="0"/>
              </a:rPr>
              <a:t>Research tools</a:t>
            </a:r>
            <a:endParaRPr lang="el-GR" b="1" dirty="0">
              <a:solidFill>
                <a:schemeClr val="tx1"/>
              </a:solidFill>
              <a:latin typeface="Times New Roman" pitchFamily="18" charset="0"/>
              <a:cs typeface="Times New Roman" pitchFamily="18" charset="0"/>
            </a:endParaRPr>
          </a:p>
        </p:txBody>
      </p:sp>
      <p:sp>
        <p:nvSpPr>
          <p:cNvPr id="6" name="5 - Θέση περιεχομένου"/>
          <p:cNvSpPr>
            <a:spLocks noGrp="1"/>
          </p:cNvSpPr>
          <p:nvPr>
            <p:ph sz="quarter" idx="2"/>
          </p:nvPr>
        </p:nvSpPr>
        <p:spPr>
          <a:xfrm>
            <a:off x="251520" y="2362200"/>
            <a:ext cx="4032448" cy="4307160"/>
          </a:xfrm>
        </p:spPr>
        <p:txBody>
          <a:bodyPr/>
          <a:lstStyle/>
          <a:p>
            <a:pPr>
              <a:buNone/>
            </a:pPr>
            <a:r>
              <a:rPr lang="el-GR" dirty="0"/>
              <a:t>	       </a:t>
            </a:r>
            <a:r>
              <a:rPr lang="en-US" dirty="0"/>
              <a:t>questionnaires</a:t>
            </a:r>
            <a:endParaRPr lang="el-GR" dirty="0">
              <a:latin typeface="Times New Roman" pitchFamily="18" charset="0"/>
              <a:cs typeface="Times New Roman" pitchFamily="18" charset="0"/>
            </a:endParaRPr>
          </a:p>
          <a:p>
            <a:pPr>
              <a:buNone/>
            </a:pPr>
            <a:endParaRPr lang="el-GR" dirty="0">
              <a:latin typeface="Times New Roman" pitchFamily="18" charset="0"/>
              <a:cs typeface="Times New Roman" pitchFamily="18" charset="0"/>
            </a:endParaRPr>
          </a:p>
          <a:p>
            <a:pPr algn="just">
              <a:buNone/>
            </a:pPr>
            <a:r>
              <a:rPr lang="el-GR" dirty="0">
                <a:latin typeface="Times New Roman" pitchFamily="18" charset="0"/>
                <a:cs typeface="Times New Roman" pitchFamily="18" charset="0"/>
              </a:rPr>
              <a:t>    </a:t>
            </a:r>
          </a:p>
          <a:p>
            <a:pPr algn="ctr">
              <a:buNone/>
            </a:pPr>
            <a:r>
              <a:rPr lang="en-US" dirty="0">
                <a:latin typeface="Times New Roman" pitchFamily="18" charset="0"/>
                <a:cs typeface="Times New Roman" pitchFamily="18" charset="0"/>
              </a:rPr>
              <a:t>The questionnaires will be</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distributed to 100 primary education teachers in various schools in Greece. </a:t>
            </a:r>
            <a:endParaRPr lang="el-GR" dirty="0">
              <a:latin typeface="Times New Roman" pitchFamily="18" charset="0"/>
              <a:cs typeface="Times New Roman" pitchFamily="18" charset="0"/>
            </a:endParaRPr>
          </a:p>
        </p:txBody>
      </p:sp>
      <p:sp>
        <p:nvSpPr>
          <p:cNvPr id="8" name="7 - Θέση περιεχομένου"/>
          <p:cNvSpPr>
            <a:spLocks noGrp="1"/>
          </p:cNvSpPr>
          <p:nvPr>
            <p:ph sz="quarter" idx="4"/>
          </p:nvPr>
        </p:nvSpPr>
        <p:spPr>
          <a:xfrm>
            <a:off x="4371974" y="2362200"/>
            <a:ext cx="4160465" cy="4307160"/>
          </a:xfrm>
        </p:spPr>
        <p:txBody>
          <a:bodyPr/>
          <a:lstStyle/>
          <a:p>
            <a:pPr>
              <a:buNone/>
            </a:pPr>
            <a:r>
              <a:rPr lang="el-GR" dirty="0"/>
              <a:t>           </a:t>
            </a:r>
            <a:r>
              <a:rPr lang="en-US" dirty="0"/>
              <a:t>interviews</a:t>
            </a:r>
            <a:endParaRPr lang="el-GR" dirty="0">
              <a:latin typeface="Times New Roman" pitchFamily="18" charset="0"/>
              <a:cs typeface="Times New Roman" pitchFamily="18" charset="0"/>
            </a:endParaRPr>
          </a:p>
          <a:p>
            <a:pPr>
              <a:buNone/>
            </a:pPr>
            <a:endParaRPr lang="el-GR" dirty="0">
              <a:latin typeface="Times New Roman" pitchFamily="18" charset="0"/>
              <a:cs typeface="Times New Roman" pitchFamily="18" charset="0"/>
            </a:endParaRPr>
          </a:p>
          <a:p>
            <a:pPr>
              <a:buNone/>
            </a:pPr>
            <a:r>
              <a:rPr lang="el-GR" dirty="0">
                <a:latin typeface="Times New Roman" pitchFamily="18" charset="0"/>
                <a:cs typeface="Times New Roman" pitchFamily="18" charset="0"/>
              </a:rPr>
              <a:t>	      </a:t>
            </a:r>
          </a:p>
          <a:p>
            <a:pPr algn="ctr">
              <a:buNone/>
            </a:pPr>
            <a:r>
              <a:rPr lang="en-US" dirty="0">
                <a:latin typeface="Times New Roman" pitchFamily="18" charset="0"/>
                <a:cs typeface="Times New Roman" pitchFamily="18" charset="0"/>
              </a:rPr>
              <a:t>The qualitative part will include 5 interviews of IT teachers from various schools in Greece who are essentially responsible for new technologies in Greek schools</a:t>
            </a:r>
          </a:p>
          <a:p>
            <a:pPr>
              <a:buNone/>
            </a:pPr>
            <a:endParaRPr lang="el-GR" dirty="0">
              <a:latin typeface="Times New Roman" pitchFamily="18" charset="0"/>
              <a:cs typeface="Times New Roman" pitchFamily="18" charset="0"/>
            </a:endParaRPr>
          </a:p>
        </p:txBody>
      </p:sp>
      <p:sp>
        <p:nvSpPr>
          <p:cNvPr id="5" name="4 - Θέση κειμένου"/>
          <p:cNvSpPr>
            <a:spLocks noGrp="1"/>
          </p:cNvSpPr>
          <p:nvPr>
            <p:ph type="body" sz="quarter" idx="1"/>
          </p:nvPr>
        </p:nvSpPr>
        <p:spPr>
          <a:xfrm>
            <a:off x="474500" y="1283237"/>
            <a:ext cx="3657600" cy="658368"/>
          </a:xfrm>
        </p:spPr>
        <p:txBody>
          <a:bodyPr/>
          <a:lstStyle/>
          <a:p>
            <a:r>
              <a:rPr lang="en-US" dirty="0">
                <a:latin typeface="Times New Roman" panose="02020603050405020304" pitchFamily="18" charset="0"/>
                <a:cs typeface="Times New Roman" panose="02020603050405020304" pitchFamily="18" charset="0"/>
              </a:rPr>
              <a:t>Quantitative part</a:t>
            </a:r>
            <a:endParaRPr lang="el-GR" dirty="0">
              <a:latin typeface="Times New Roman" panose="02020603050405020304" pitchFamily="18" charset="0"/>
              <a:cs typeface="Times New Roman" panose="02020603050405020304" pitchFamily="18" charset="0"/>
            </a:endParaRPr>
          </a:p>
        </p:txBody>
      </p:sp>
      <p:sp>
        <p:nvSpPr>
          <p:cNvPr id="7" name="6 - Θέση κειμένου"/>
          <p:cNvSpPr>
            <a:spLocks noGrp="1"/>
          </p:cNvSpPr>
          <p:nvPr>
            <p:ph type="body" sz="quarter" idx="3"/>
          </p:nvPr>
        </p:nvSpPr>
        <p:spPr>
          <a:xfrm>
            <a:off x="4499992" y="1268760"/>
            <a:ext cx="3657600" cy="658368"/>
          </a:xfrm>
        </p:spPr>
        <p:txBody>
          <a:bodyPr/>
          <a:lstStyle/>
          <a:p>
            <a:r>
              <a:rPr lang="en-US" dirty="0">
                <a:latin typeface="Times New Roman" panose="02020603050405020304" pitchFamily="18" charset="0"/>
                <a:cs typeface="Times New Roman" panose="02020603050405020304" pitchFamily="18" charset="0"/>
              </a:rPr>
              <a:t>Qualitative part </a:t>
            </a:r>
            <a:endParaRPr lang="el-GR" dirty="0">
              <a:latin typeface="Times New Roman" panose="02020603050405020304" pitchFamily="18" charset="0"/>
              <a:cs typeface="Times New Roman" panose="02020603050405020304" pitchFamily="18" charset="0"/>
            </a:endParaRPr>
          </a:p>
        </p:txBody>
      </p:sp>
      <p:sp>
        <p:nvSpPr>
          <p:cNvPr id="9" name="8 - Βέλος προς τα κάτω"/>
          <p:cNvSpPr/>
          <p:nvPr/>
        </p:nvSpPr>
        <p:spPr>
          <a:xfrm>
            <a:off x="1835696" y="2924944"/>
            <a:ext cx="86409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Βέλος προς τα κάτω"/>
          <p:cNvSpPr/>
          <p:nvPr/>
        </p:nvSpPr>
        <p:spPr>
          <a:xfrm>
            <a:off x="5724128" y="2996952"/>
            <a:ext cx="79208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6279</TotalTime>
  <Words>1044</Words>
  <Application>Microsoft Office PowerPoint</Application>
  <PresentationFormat>Presentación en pantalla (4:3)</PresentationFormat>
  <Paragraphs>90</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Century Schoolbook</vt:lpstr>
      <vt:lpstr>Times New Roman</vt:lpstr>
      <vt:lpstr>Wingdings</vt:lpstr>
      <vt:lpstr>Wingdings 2</vt:lpstr>
      <vt:lpstr>Προεξοχή</vt:lpstr>
      <vt:lpstr>Presentación de PowerPoint</vt:lpstr>
      <vt:lpstr>Introduction</vt:lpstr>
      <vt:lpstr>new technologies in education</vt:lpstr>
      <vt:lpstr>The use of new technologies in education includes:</vt:lpstr>
      <vt:lpstr>PURPOSE OF THE RESEARCH</vt:lpstr>
      <vt:lpstr>RESEARCH QUESTIONS</vt:lpstr>
      <vt:lpstr>            methodologies</vt:lpstr>
      <vt:lpstr>Brief description of the research methodology</vt:lpstr>
      <vt:lpstr>Research tools</vt:lpstr>
      <vt:lpstr>Conclusions</vt:lpstr>
      <vt:lpstr>Conclusions</vt:lpstr>
      <vt:lpstr>Conclusions</vt:lpstr>
      <vt:lpstr>Limitations of the Research</vt:lpstr>
      <vt:lpstr>Suggestions for Further Research</vt:lpstr>
      <vt:lpstr>bibliography</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Ramón Ruiz</cp:lastModifiedBy>
  <cp:revision>95</cp:revision>
  <dcterms:created xsi:type="dcterms:W3CDTF">2017-01-09T21:59:40Z</dcterms:created>
  <dcterms:modified xsi:type="dcterms:W3CDTF">2025-07-07T16:05:04Z</dcterms:modified>
</cp:coreProperties>
</file>